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51206400" cy="36576000"/>
  <p:notesSz cx="9236075" cy="70104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•"/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har char="•"/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har char="•"/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har char="•"/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har char="•"/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9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Johnson (IWNM)" initials="" lastIdx="4" clrIdx="0"/>
  <p:cmAuthor id="1" name="v-debuye" initials="" lastIdx="8" clrIdx="1"/>
  <p:cmAuthor id="2" name="a-bumont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"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8AA5DC"/>
    <a:srgbClr val="FFFFFF"/>
    <a:srgbClr val="FF33CC"/>
    <a:srgbClr val="333333"/>
    <a:srgbClr val="FFFFCC"/>
    <a:srgbClr val="004442"/>
    <a:srgbClr val="008080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0634" autoAdjust="0"/>
    <p:restoredTop sz="96307" autoAdjust="0"/>
  </p:normalViewPr>
  <p:slideViewPr>
    <p:cSldViewPr>
      <p:cViewPr>
        <p:scale>
          <a:sx n="19" d="100"/>
          <a:sy n="19" d="100"/>
        </p:scale>
        <p:origin x="-452" y="200"/>
      </p:cViewPr>
      <p:guideLst>
        <p:guide orient="horz" pos="11520"/>
        <p:guide pos="161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8780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3350" y="0"/>
            <a:ext cx="3986213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3987800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3350" y="6621463"/>
            <a:ext cx="3986213" cy="38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fld id="{D0BE82BC-8663-4D59-A034-669B33511C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7686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21923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163" y="11361738"/>
            <a:ext cx="43526075" cy="78406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325" y="20726400"/>
            <a:ext cx="35845750" cy="93472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2221-956B-44B6-B1CB-B20B22B0DA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378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92D25-6CA2-4B2F-90C0-923BB8592B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72340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0" y="23502938"/>
            <a:ext cx="43526075" cy="72644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0" y="15501938"/>
            <a:ext cx="43526075" cy="80010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70A04-2800-4FC3-BE2C-6BF7C7805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06053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638" y="8534400"/>
            <a:ext cx="22966362" cy="24137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79400" y="8534400"/>
            <a:ext cx="22966363" cy="24137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5101C-4413-43C6-9DF7-BA193AA1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9535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638" y="8186738"/>
            <a:ext cx="22625050" cy="3413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638" y="11599863"/>
            <a:ext cx="22625050" cy="210724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775" y="8186738"/>
            <a:ext cx="22632988" cy="3413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775" y="11599863"/>
            <a:ext cx="22632988" cy="210724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9ED30-F6C1-42E4-AE07-177C215AB1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1702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12C19-38A6-496E-9396-76166A5DF7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39591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8C2B4-9585-4703-9488-F00C79572C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5945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455738"/>
            <a:ext cx="16846550" cy="6197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19963" y="1455738"/>
            <a:ext cx="28625800" cy="31216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638" y="7653338"/>
            <a:ext cx="16846550" cy="2501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4A99E-4486-48D2-9CDD-34B09AF5A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53650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175" y="25603200"/>
            <a:ext cx="30724475" cy="3022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175" y="3268663"/>
            <a:ext cx="30724475" cy="21945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175" y="28625800"/>
            <a:ext cx="30724475" cy="4292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12680-7BA5-4EE9-80C9-D748EA4120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1784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ECD8A-135F-492A-9888-D2A27FB88C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0905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5275" y="1465263"/>
            <a:ext cx="11520488" cy="312070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638" y="1465263"/>
            <a:ext cx="34412237" cy="31207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A6DB4-F5AA-48B7-A3B0-BF3D133647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003613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38" y="1465263"/>
            <a:ext cx="46085125" cy="609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60638" y="8534400"/>
            <a:ext cx="22966362" cy="24137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5679400" y="8534400"/>
            <a:ext cx="22966363" cy="11991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5679400" y="20678775"/>
            <a:ext cx="22966363" cy="1199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560638" y="33307338"/>
            <a:ext cx="11947525" cy="2540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7495838" y="33307338"/>
            <a:ext cx="16214725" cy="25400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36698238" y="33307338"/>
            <a:ext cx="11947525" cy="2540000"/>
          </a:xfrm>
        </p:spPr>
        <p:txBody>
          <a:bodyPr/>
          <a:lstStyle>
            <a:lvl1pPr>
              <a:defRPr/>
            </a:lvl1pPr>
          </a:lstStyle>
          <a:p>
            <a:fld id="{17582491-F097-4ED7-B9E0-9E0292BAA7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44782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1" name="Rectangle 13"/>
          <p:cNvSpPr>
            <a:spLocks noChangeAspect="1" noChangeArrowheads="1"/>
          </p:cNvSpPr>
          <p:nvPr/>
        </p:nvSpPr>
        <p:spPr bwMode="auto">
          <a:xfrm>
            <a:off x="0" y="6689725"/>
            <a:ext cx="12814300" cy="298862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430" tIns="138248" rIns="274430" bIns="138248" anchor="ctr"/>
          <a:lstStyle>
            <a:lvl1pPr marL="1027113" indent="-1027113"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en-US" sz="9900"/>
          </a:p>
        </p:txBody>
      </p:sp>
      <p:pic>
        <p:nvPicPr>
          <p:cNvPr id="83982" name="Picture 14" descr="MPj03905180000[1]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99" b="72250"/>
          <a:stretch>
            <a:fillRect/>
          </a:stretch>
        </p:blipFill>
        <p:spPr bwMode="auto">
          <a:xfrm>
            <a:off x="29964063" y="0"/>
            <a:ext cx="1072673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83983" name="Picture 15" descr="MPj03211020000[1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000" b="34750"/>
          <a:stretch>
            <a:fillRect/>
          </a:stretch>
        </p:blipFill>
        <p:spPr bwMode="auto">
          <a:xfrm>
            <a:off x="40636825" y="0"/>
            <a:ext cx="105695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83984" name="Picture 16" descr="MPj03905200000[1]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750" b="22501"/>
          <a:stretch>
            <a:fillRect/>
          </a:stretch>
        </p:blipFill>
        <p:spPr bwMode="auto">
          <a:xfrm>
            <a:off x="20650200" y="0"/>
            <a:ext cx="934243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83985" name="Line 17"/>
          <p:cNvSpPr>
            <a:spLocks noChangeShapeType="1"/>
          </p:cNvSpPr>
          <p:nvPr/>
        </p:nvSpPr>
        <p:spPr bwMode="auto">
          <a:xfrm>
            <a:off x="0" y="6689725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86" name="Line 18"/>
          <p:cNvSpPr>
            <a:spLocks noChangeShapeType="1"/>
          </p:cNvSpPr>
          <p:nvPr/>
        </p:nvSpPr>
        <p:spPr bwMode="auto">
          <a:xfrm>
            <a:off x="0" y="7150100"/>
            <a:ext cx="5120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87" name="Line 19"/>
          <p:cNvSpPr>
            <a:spLocks noChangeShapeType="1"/>
          </p:cNvSpPr>
          <p:nvPr/>
        </p:nvSpPr>
        <p:spPr bwMode="auto">
          <a:xfrm>
            <a:off x="12827000" y="35801300"/>
            <a:ext cx="38392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88" name="Line 20"/>
          <p:cNvSpPr>
            <a:spLocks noChangeShapeType="1"/>
          </p:cNvSpPr>
          <p:nvPr/>
        </p:nvSpPr>
        <p:spPr bwMode="auto">
          <a:xfrm>
            <a:off x="12814300" y="6689725"/>
            <a:ext cx="0" cy="29886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89" name="Line 21"/>
          <p:cNvSpPr>
            <a:spLocks noChangeShapeType="1"/>
          </p:cNvSpPr>
          <p:nvPr/>
        </p:nvSpPr>
        <p:spPr bwMode="auto">
          <a:xfrm>
            <a:off x="1062038" y="6721475"/>
            <a:ext cx="0" cy="29924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90" name="Line 22"/>
          <p:cNvSpPr>
            <a:spLocks noChangeShapeType="1"/>
          </p:cNvSpPr>
          <p:nvPr/>
        </p:nvSpPr>
        <p:spPr bwMode="auto">
          <a:xfrm>
            <a:off x="13544550" y="0"/>
            <a:ext cx="0" cy="36576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91" name="Line 23"/>
          <p:cNvSpPr>
            <a:spLocks noChangeShapeType="1"/>
          </p:cNvSpPr>
          <p:nvPr/>
        </p:nvSpPr>
        <p:spPr bwMode="auto">
          <a:xfrm>
            <a:off x="25949275" y="7150100"/>
            <a:ext cx="0" cy="2942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92" name="Line 24"/>
          <p:cNvSpPr>
            <a:spLocks noChangeShapeType="1"/>
          </p:cNvSpPr>
          <p:nvPr/>
        </p:nvSpPr>
        <p:spPr bwMode="auto">
          <a:xfrm>
            <a:off x="38392100" y="7150100"/>
            <a:ext cx="0" cy="2942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93" name="Line 25"/>
          <p:cNvSpPr>
            <a:spLocks noChangeShapeType="1"/>
          </p:cNvSpPr>
          <p:nvPr/>
        </p:nvSpPr>
        <p:spPr bwMode="auto">
          <a:xfrm>
            <a:off x="50028475" y="7150100"/>
            <a:ext cx="0" cy="2942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430" tIns="138248" rIns="274430" bIns="138248"/>
          <a:lstStyle/>
          <a:p>
            <a:endParaRPr lang="en-US"/>
          </a:p>
        </p:txBody>
      </p:sp>
      <p:sp>
        <p:nvSpPr>
          <p:cNvPr id="83994" name="Rectangle 26"/>
          <p:cNvSpPr>
            <a:spLocks noChangeAspect="1" noChangeArrowheads="1"/>
          </p:cNvSpPr>
          <p:nvPr/>
        </p:nvSpPr>
        <p:spPr bwMode="auto">
          <a:xfrm>
            <a:off x="0" y="7938"/>
            <a:ext cx="20802600" cy="1363662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430" tIns="138248" rIns="274430" bIns="138248" anchor="ctr"/>
          <a:lstStyle/>
          <a:p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60638" y="1465263"/>
            <a:ext cx="460851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60638" y="8534400"/>
            <a:ext cx="46085125" cy="2413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60638" y="33307338"/>
            <a:ext cx="119475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600"/>
            </a:lvl1pPr>
          </a:lstStyle>
          <a:p>
            <a:endParaRPr lang="en-US" altLang="en-US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495838" y="33307338"/>
            <a:ext cx="162147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600"/>
            </a:lvl1pPr>
          </a:lstStyle>
          <a:p>
            <a:endParaRPr lang="en-US" altLang="en-US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698238" y="33307338"/>
            <a:ext cx="11947525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600"/>
            </a:lvl1pPr>
          </a:lstStyle>
          <a:p>
            <a:fld id="{386CCA4A-9D60-4CD7-BE91-5E5A34A203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1" fontAlgn="base" hangingPunct="1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7338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2pPr>
      <a:lvl3pPr marL="1141413" indent="-22701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1788" indent="-2349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5130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29702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4274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38846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0100" y="1350963"/>
            <a:ext cx="36490275" cy="3879850"/>
          </a:xfrm>
          <a:noFill/>
        </p:spPr>
        <p:txBody>
          <a:bodyPr/>
          <a:lstStyle/>
          <a:p>
            <a:r>
              <a:rPr lang="en-US" altLang="en-US" sz="9000" b="1" dirty="0" smtClean="0"/>
              <a:t>Proposal for Free Mobile Health Service</a:t>
            </a:r>
            <a:endParaRPr lang="en-US" altLang="en-US" sz="9000" b="1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1" y="8299450"/>
            <a:ext cx="10058400" cy="26523950"/>
          </a:xfrm>
          <a:noFill/>
        </p:spPr>
        <p:txBody>
          <a:bodyPr lIns="91440" tIns="45720" rIns="91440" bIns="45720"/>
          <a:lstStyle/>
          <a:p>
            <a:pPr marL="0" indent="0" algn="ctr">
              <a:spcBef>
                <a:spcPct val="0"/>
              </a:spcBef>
              <a:spcAft>
                <a:spcPct val="65000"/>
              </a:spcAft>
              <a:buFontTx/>
              <a:buNone/>
            </a:pPr>
            <a:r>
              <a:rPr lang="en-US" altLang="en-US" sz="3200" b="1" dirty="0">
                <a:solidFill>
                  <a:srgbClr val="004442"/>
                </a:solidFill>
                <a:latin typeface="Times New Roman" pitchFamily="18" charset="0"/>
              </a:rPr>
              <a:t>ABSTRACT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TITLE</a:t>
            </a:r>
            <a:r>
              <a:rPr lang="en-US" altLang="en-US" sz="2400" b="1" dirty="0" smtClean="0">
                <a:latin typeface="Times New Roman" pitchFamily="18" charset="0"/>
              </a:rPr>
              <a:t>: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Tx/>
              <a:buNone/>
            </a:pPr>
            <a:r>
              <a:rPr lang="en-US" altLang="en-US" sz="2400" b="1" dirty="0" smtClean="0">
                <a:latin typeface="Times New Roman" pitchFamily="18" charset="0"/>
              </a:rPr>
              <a:t>Proposal for Free Mobile Health Service</a:t>
            </a:r>
            <a:endParaRPr lang="en-US" altLang="en-US" sz="2400" dirty="0">
              <a:latin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10000"/>
              </a:spcAft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BACKGROUND: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Tx/>
              <a:buNone/>
            </a:pPr>
            <a:r>
              <a:rPr lang="en-US" altLang="en-US" sz="2400" dirty="0" smtClean="0">
                <a:latin typeface="Times New Roman" pitchFamily="18" charset="0"/>
              </a:rPr>
              <a:t>There are so many people living in the rural areas who are not in the position to access healthcare services due to the socio-economic disadvantages that afflicts these populations living in the rural areas and below poverty line.</a:t>
            </a:r>
            <a:endParaRPr lang="en-US" altLang="en-US" sz="2400" dirty="0">
              <a:latin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10000"/>
              </a:spcAft>
              <a:buFontTx/>
              <a:buNone/>
            </a:pPr>
            <a:r>
              <a:rPr lang="en-US" altLang="en-US" sz="2400" b="1" dirty="0" smtClean="0">
                <a:latin typeface="Times New Roman" pitchFamily="18" charset="0"/>
              </a:rPr>
              <a:t>OBJECTIVE</a:t>
            </a:r>
            <a:r>
              <a:rPr lang="en-US" altLang="en-US" sz="2400" b="1" dirty="0">
                <a:latin typeface="Times New Roman" pitchFamily="18" charset="0"/>
              </a:rPr>
              <a:t>: </a:t>
            </a: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+mj-lt"/>
              <a:buAutoNum type="arabicPeriod"/>
            </a:pPr>
            <a:r>
              <a:rPr lang="en-US" altLang="en-US" sz="2400" dirty="0" smtClean="0">
                <a:latin typeface="Times New Roman" pitchFamily="18" charset="0"/>
              </a:rPr>
              <a:t>To offer free primary health care to the target population</a:t>
            </a: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+mj-lt"/>
              <a:buAutoNum type="arabicPeriod"/>
            </a:pPr>
            <a:r>
              <a:rPr lang="en-US" altLang="en-US" sz="2400" dirty="0" smtClean="0">
                <a:latin typeface="Times New Roman" pitchFamily="18" charset="0"/>
              </a:rPr>
              <a:t>To offer ease of access to a healthcare services</a:t>
            </a:r>
          </a:p>
          <a:p>
            <a:pPr marL="457200" indent="-45720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 typeface="+mj-lt"/>
              <a:buAutoNum type="arabicPeriod"/>
            </a:pPr>
            <a:r>
              <a:rPr lang="en-US" altLang="en-US" sz="2400" dirty="0" smtClean="0">
                <a:latin typeface="Times New Roman" pitchFamily="18" charset="0"/>
              </a:rPr>
              <a:t>To institute Public Health preventive measures that are specific and tailored to the needs of the target community </a:t>
            </a:r>
            <a:endParaRPr lang="en-US" altLang="en-US" sz="2400" dirty="0">
              <a:latin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10000"/>
              </a:spcAft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METHODS: 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Tx/>
              <a:buNone/>
            </a:pPr>
            <a:r>
              <a:rPr lang="en-US" altLang="en-US" sz="2400" dirty="0" smtClean="0">
                <a:latin typeface="Times New Roman" pitchFamily="18" charset="0"/>
              </a:rPr>
              <a:t>Launching a one year free Mobile Clinic in the target community to offer primary healthcare services and institute  appropriate public health preventive measures in the target community. </a:t>
            </a:r>
            <a:endParaRPr lang="en-US" altLang="en-US" sz="2400" dirty="0">
              <a:latin typeface="Times New Roman" pitchFamily="18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10000"/>
              </a:spcAft>
              <a:buFontTx/>
              <a:buNone/>
            </a:pPr>
            <a:r>
              <a:rPr lang="en-US" altLang="en-US" sz="2400" b="1" dirty="0">
                <a:latin typeface="Times New Roman" pitchFamily="18" charset="0"/>
              </a:rPr>
              <a:t>RESULTS: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spcAft>
                <a:spcPct val="75000"/>
              </a:spcAft>
              <a:buFontTx/>
              <a:buNone/>
            </a:pPr>
            <a:r>
              <a:rPr lang="en-US" altLang="en-US" sz="2400" dirty="0" smtClean="0">
                <a:latin typeface="Times New Roman" pitchFamily="18" charset="0"/>
              </a:rPr>
              <a:t>The project’s effectiveness in reducing the burden of infectious diseases will be assessed using two surveys that will be 4 months apart to compare the burden of the disease before and after the institution of the program. </a:t>
            </a:r>
            <a:endParaRPr lang="en-US" altLang="en-US" sz="2400" b="1" dirty="0" smtClean="0">
              <a:solidFill>
                <a:srgbClr val="004442"/>
              </a:solidFill>
              <a:latin typeface="Times New Roman" pitchFamily="18" charset="0"/>
            </a:endParaRPr>
          </a:p>
          <a:p>
            <a:pPr marL="0" indent="0" algn="ctr">
              <a:spcBef>
                <a:spcPct val="0"/>
              </a:spcBef>
              <a:spcAft>
                <a:spcPct val="65000"/>
              </a:spcAft>
              <a:buFontTx/>
              <a:buNone/>
            </a:pPr>
            <a:endParaRPr lang="en-US" altLang="en-US" sz="2400" b="1" dirty="0" smtClean="0">
              <a:solidFill>
                <a:srgbClr val="004442"/>
              </a:solidFill>
              <a:latin typeface="Times New Roman" pitchFamily="18" charset="0"/>
            </a:endParaRPr>
          </a:p>
          <a:p>
            <a:pPr marL="0" indent="0" algn="ctr">
              <a:spcBef>
                <a:spcPct val="0"/>
              </a:spcBef>
              <a:spcAft>
                <a:spcPct val="65000"/>
              </a:spcAft>
              <a:buFontTx/>
              <a:buNone/>
            </a:pPr>
            <a:endParaRPr lang="en-US" altLang="en-US" sz="2400" b="1" dirty="0" smtClean="0">
              <a:solidFill>
                <a:srgbClr val="004442"/>
              </a:solidFill>
              <a:latin typeface="Times New Roman" pitchFamily="18" charset="0"/>
            </a:endParaRPr>
          </a:p>
        </p:txBody>
      </p:sp>
      <p:sp>
        <p:nvSpPr>
          <p:cNvPr id="80982" name="Rectangle 86"/>
          <p:cNvSpPr>
            <a:spLocks noChangeArrowheads="1"/>
          </p:cNvSpPr>
          <p:nvPr/>
        </p:nvSpPr>
        <p:spPr bwMode="auto">
          <a:xfrm>
            <a:off x="14557375" y="8299451"/>
            <a:ext cx="10283825" cy="176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tabLst>
                <a:tab pos="1028700" algn="l"/>
              </a:tabLst>
              <a:defRPr sz="2700">
                <a:solidFill>
                  <a:schemeClr val="tx1"/>
                </a:solidFill>
                <a:latin typeface="Arial" charset="0"/>
              </a:defRPr>
            </a:lvl1pPr>
            <a:lvl2pPr marL="739775" indent="-287338">
              <a:buChar char="–"/>
              <a:tabLst>
                <a:tab pos="1028700" algn="l"/>
              </a:tabLst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1413" indent="-227013">
              <a:tabLst>
                <a:tab pos="1028700" algn="l"/>
              </a:tabLst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1788" indent="-234950">
              <a:buChar char="–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5813" indent="-227013">
              <a:buChar char="»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3013" indent="-22701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0213" indent="-22701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7413" indent="-22701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4613" indent="-227013" fontAlgn="base">
              <a:spcBef>
                <a:spcPct val="20000"/>
              </a:spcBef>
              <a:spcAft>
                <a:spcPct val="0"/>
              </a:spcAft>
              <a:buChar char="»"/>
              <a:tabLst>
                <a:tab pos="1028700" algn="l"/>
              </a:tabLs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65000"/>
              </a:spcAft>
              <a:buFontTx/>
              <a:buNone/>
            </a:pPr>
            <a:r>
              <a:rPr lang="en-US" altLang="en-US" sz="4500" b="1" dirty="0" smtClean="0">
                <a:solidFill>
                  <a:srgbClr val="004442"/>
                </a:solidFill>
                <a:latin typeface="Times New Roman" pitchFamily="18" charset="0"/>
              </a:rPr>
              <a:t>BUDGET</a:t>
            </a:r>
            <a:endParaRPr lang="en-US" altLang="en-US" sz="2400" dirty="0">
              <a:latin typeface="Times New Roman" pitchFamily="18" charset="0"/>
            </a:endParaRPr>
          </a:p>
          <a:p>
            <a:pPr eaLnBrk="1" hangingPunct="1">
              <a:lnSpc>
                <a:spcPct val="115000"/>
              </a:lnSpc>
              <a:buClr>
                <a:srgbClr val="008080"/>
              </a:buClr>
              <a:buFont typeface="Wingdings 3" pitchFamily="18" charset="2"/>
              <a:buNone/>
            </a:pPr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81220" name="Text Box 324"/>
          <p:cNvSpPr txBox="1">
            <a:spLocks noChangeArrowheads="1"/>
          </p:cNvSpPr>
          <p:nvPr/>
        </p:nvSpPr>
        <p:spPr bwMode="auto">
          <a:xfrm>
            <a:off x="14565396" y="9723438"/>
            <a:ext cx="10283825" cy="1542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66738" indent="-566738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204913" indent="-4064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944688" indent="-344488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628900" indent="-4572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200400" indent="-4572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6576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1148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5720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0292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Aft>
                <a:spcPct val="50000"/>
              </a:spcAft>
              <a:buClr>
                <a:srgbClr val="008080"/>
              </a:buClr>
              <a:buSzPct val="115000"/>
              <a:buFont typeface="Wingdings 3" pitchFamily="18" charset="2"/>
              <a:buNone/>
            </a:pPr>
            <a:endParaRPr lang="en-US" altLang="en-US" dirty="0">
              <a:cs typeface="Times New Roman" pitchFamily="18" charset="0"/>
            </a:endParaRPr>
          </a:p>
        </p:txBody>
      </p:sp>
      <p:sp>
        <p:nvSpPr>
          <p:cNvPr id="81260" name="Text Box 364"/>
          <p:cNvSpPr txBox="1">
            <a:spLocks noChangeArrowheads="1"/>
          </p:cNvSpPr>
          <p:nvPr/>
        </p:nvSpPr>
        <p:spPr bwMode="auto">
          <a:xfrm>
            <a:off x="27054175" y="8299451"/>
            <a:ext cx="10283825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4953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333500" indent="-609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2057400" indent="-609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781300" indent="-609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505200" indent="-609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962400" indent="-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419600" indent="-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876800" indent="-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334000" indent="-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Aft>
                <a:spcPct val="65000"/>
              </a:spcAft>
              <a:buFontTx/>
              <a:buNone/>
            </a:pPr>
            <a:r>
              <a:rPr lang="en-US" altLang="en-US" sz="4500" b="1" dirty="0" smtClean="0">
                <a:solidFill>
                  <a:srgbClr val="004442"/>
                </a:solidFill>
                <a:cs typeface="Times New Roman" pitchFamily="18" charset="0"/>
              </a:rPr>
              <a:t>TIMEFRAME  </a:t>
            </a:r>
            <a:endParaRPr lang="en-US" altLang="en-US" sz="4500" b="1" dirty="0">
              <a:solidFill>
                <a:srgbClr val="004442"/>
              </a:solidFill>
              <a:cs typeface="Times New Roman" pitchFamily="18" charset="0"/>
            </a:endParaRPr>
          </a:p>
        </p:txBody>
      </p:sp>
      <p:sp>
        <p:nvSpPr>
          <p:cNvPr id="81267" name="Rectangle 371"/>
          <p:cNvSpPr>
            <a:spLocks noChangeArrowheads="1"/>
          </p:cNvSpPr>
          <p:nvPr/>
        </p:nvSpPr>
        <p:spPr bwMode="auto">
          <a:xfrm>
            <a:off x="39014400" y="22021800"/>
            <a:ext cx="10283825" cy="783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Aft>
                <a:spcPct val="65000"/>
              </a:spcAft>
              <a:buFontTx/>
              <a:buNone/>
            </a:pPr>
            <a:r>
              <a:rPr lang="en-US" altLang="en-US" sz="4500" b="1" dirty="0" smtClean="0">
                <a:solidFill>
                  <a:srgbClr val="004442"/>
                </a:solidFill>
                <a:cs typeface="Times New Roman" pitchFamily="18" charset="0"/>
              </a:rPr>
              <a:t>CONCLUSION</a:t>
            </a:r>
            <a:endParaRPr lang="en-US" altLang="en-US" sz="4500" b="1" dirty="0">
              <a:solidFill>
                <a:srgbClr val="004442"/>
              </a:solidFill>
              <a:cs typeface="Times New Roman" pitchFamily="18" charset="0"/>
            </a:endParaRPr>
          </a:p>
          <a:p>
            <a:pPr>
              <a:lnSpc>
                <a:spcPct val="115000"/>
              </a:lnSpc>
              <a:spcBef>
                <a:spcPct val="20000"/>
              </a:spcBef>
              <a:buFontTx/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Project: Free Mobile Health Service</a:t>
            </a:r>
            <a:endParaRPr lang="en-US" altLang="en-US" b="1" dirty="0">
              <a:solidFill>
                <a:srgbClr val="004442"/>
              </a:solidFill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Targeting communities living below the poverty lines with significant burden of infectious diseases</a:t>
            </a: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Main Objective: 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To increase access to healthcare services in a bid to reduce burden of disease in the community</a:t>
            </a:r>
            <a:endParaRPr lang="en-US" altLang="en-US" dirty="0">
              <a:solidFill>
                <a:srgbClr val="004442"/>
              </a:solidFill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Learning Experience: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Very informative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Highly practical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Relevant as it builds on leadership skills that can be employed in whatever setup</a:t>
            </a: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Learning Outcomes experienced:</a:t>
            </a:r>
          </a:p>
        </p:txBody>
      </p:sp>
      <p:sp>
        <p:nvSpPr>
          <p:cNvPr id="81271" name="Text Box 375"/>
          <p:cNvSpPr txBox="1">
            <a:spLocks noChangeArrowheads="1"/>
          </p:cNvSpPr>
          <p:nvPr/>
        </p:nvSpPr>
        <p:spPr bwMode="auto">
          <a:xfrm>
            <a:off x="46085125" y="9723438"/>
            <a:ext cx="3975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92" tIns="45696" rIns="91392" bIns="45696"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52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668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endParaRPr lang="en-US" altLang="en-US" sz="1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sp>
        <p:nvSpPr>
          <p:cNvPr id="81335" name="Text Box 439"/>
          <p:cNvSpPr txBox="1">
            <a:spLocks noChangeArrowheads="1"/>
          </p:cNvSpPr>
          <p:nvPr/>
        </p:nvSpPr>
        <p:spPr bwMode="auto">
          <a:xfrm>
            <a:off x="39014400" y="8299450"/>
            <a:ext cx="1028382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027113" indent="-1027113"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6288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6288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Aft>
                <a:spcPct val="65000"/>
              </a:spcAft>
              <a:buFontTx/>
              <a:buNone/>
            </a:pPr>
            <a:r>
              <a:rPr lang="en-US" altLang="en-US" sz="4500" b="1" dirty="0" smtClean="0">
                <a:solidFill>
                  <a:srgbClr val="004442"/>
                </a:solidFill>
              </a:rPr>
              <a:t>CAPSTONE EXPERIENCE</a:t>
            </a:r>
            <a:endParaRPr lang="en-US" altLang="en-US" sz="4500" b="1" dirty="0">
              <a:solidFill>
                <a:srgbClr val="004442"/>
              </a:solidFill>
            </a:endParaRPr>
          </a:p>
        </p:txBody>
      </p:sp>
      <p:sp>
        <p:nvSpPr>
          <p:cNvPr id="81390" name="Text Box 494"/>
          <p:cNvSpPr txBox="1">
            <a:spLocks noChangeArrowheads="1"/>
          </p:cNvSpPr>
          <p:nvPr/>
        </p:nvSpPr>
        <p:spPr bwMode="auto">
          <a:xfrm>
            <a:off x="4495800" y="2743200"/>
            <a:ext cx="38481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576" tIns="36576" rIns="36576" bIns="36576"/>
          <a:lstStyle>
            <a:lvl1pPr defTabSz="4389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4389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4389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4389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438943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4389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4389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4389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43894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000">
                <a:solidFill>
                  <a:srgbClr val="000000"/>
                </a:solidFill>
              </a:rPr>
              <a:t>￼</a:t>
            </a:r>
            <a:endParaRPr lang="en-US" altLang="en-US" sz="8600">
              <a:latin typeface="Arial" charset="0"/>
            </a:endParaRPr>
          </a:p>
        </p:txBody>
      </p:sp>
      <p:pic>
        <p:nvPicPr>
          <p:cNvPr id="81391" name="Picture 495" descr="your logo here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855186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392" name="Text Box 496"/>
          <p:cNvSpPr txBox="1">
            <a:spLocks noChangeArrowheads="1"/>
          </p:cNvSpPr>
          <p:nvPr/>
        </p:nvSpPr>
        <p:spPr bwMode="auto">
          <a:xfrm>
            <a:off x="39014400" y="32631063"/>
            <a:ext cx="10283825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389438">
              <a:spcBef>
                <a:spcPct val="0"/>
              </a:spcBef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2193925" defTabSz="4389438">
              <a:spcBef>
                <a:spcPct val="0"/>
              </a:spcBef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4389438" defTabSz="4389438">
              <a:spcBef>
                <a:spcPct val="0"/>
              </a:spcBef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6583363" defTabSz="4389438">
              <a:spcBef>
                <a:spcPct val="0"/>
              </a:spcBef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8778875" defTabSz="4389438">
              <a:spcBef>
                <a:spcPct val="0"/>
              </a:spcBef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9236075" defTabSz="4389438" eaLnBrk="0" fontAlgn="base" hangingPunct="0">
              <a:spcBef>
                <a:spcPct val="0"/>
              </a:spcBef>
              <a:spcAft>
                <a:spcPct val="0"/>
              </a:spcAft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693275" defTabSz="4389438" eaLnBrk="0" fontAlgn="base" hangingPunct="0">
              <a:spcBef>
                <a:spcPct val="0"/>
              </a:spcBef>
              <a:spcAft>
                <a:spcPct val="0"/>
              </a:spcAft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0150475" defTabSz="4389438" eaLnBrk="0" fontAlgn="base" hangingPunct="0">
              <a:spcBef>
                <a:spcPct val="0"/>
              </a:spcBef>
              <a:spcAft>
                <a:spcPct val="0"/>
              </a:spcAft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0607675" defTabSz="4389438" eaLnBrk="0" fontAlgn="base" hangingPunct="0">
              <a:spcBef>
                <a:spcPct val="0"/>
              </a:spcBef>
              <a:spcAft>
                <a:spcPct val="0"/>
              </a:spcAft>
              <a:tabLst>
                <a:tab pos="549275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dirty="0">
                <a:latin typeface="Arial" charset="0"/>
              </a:rPr>
              <a:t>For additional information please contact:</a:t>
            </a:r>
          </a:p>
          <a:p>
            <a:pPr eaLnBrk="1" hangingPunct="1">
              <a:buFontTx/>
              <a:buNone/>
            </a:pPr>
            <a:endParaRPr lang="en-US" altLang="en-US" dirty="0"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latin typeface="Arial" charset="0"/>
              </a:rPr>
              <a:t>[Name]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Arial" charset="0"/>
              </a:rPr>
              <a:t>[Department]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Arial" charset="0"/>
              </a:rPr>
              <a:t>[Institution or organization]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latin typeface="Arial" charset="0"/>
              </a:rPr>
              <a:t>[E-mail address]</a:t>
            </a:r>
          </a:p>
          <a:p>
            <a:pPr eaLnBrk="1" hangingPunct="1">
              <a:buFontTx/>
              <a:buNone/>
            </a:pPr>
            <a:endParaRPr lang="en-US" altLang="en-US" b="1" dirty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US" altLang="en-US" sz="3200" b="1" dirty="0">
              <a:latin typeface="Arial" charset="0"/>
            </a:endParaRPr>
          </a:p>
        </p:txBody>
      </p:sp>
      <p:sp>
        <p:nvSpPr>
          <p:cNvPr id="81437" name="Text Box 541"/>
          <p:cNvSpPr txBox="1">
            <a:spLocks noChangeArrowheads="1"/>
          </p:cNvSpPr>
          <p:nvPr/>
        </p:nvSpPr>
        <p:spPr bwMode="auto">
          <a:xfrm>
            <a:off x="39395400" y="10160252"/>
            <a:ext cx="10283825" cy="11251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66738" indent="-566738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204913" indent="-4064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944688" indent="-344488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628900" indent="-4572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200400" indent="-457200">
              <a:spcBef>
                <a:spcPct val="0"/>
              </a:spcBef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6576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1148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5720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029200" indent="-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  <a:tab pos="194468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Learning Experience: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Very informative and highly enjoyable 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Highly practical </a:t>
            </a:r>
          </a:p>
          <a:p>
            <a:pPr>
              <a:lnSpc>
                <a:spcPct val="115000"/>
              </a:lnSpc>
              <a:spcAft>
                <a:spcPct val="500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rgbClr val="004442"/>
                </a:solidFill>
                <a:cs typeface="Times New Roman" pitchFamily="18" charset="0"/>
              </a:rPr>
              <a:t>Relevant as it builds on leadership skills that can be employed in whatever setup</a:t>
            </a: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endParaRPr lang="en-US" altLang="en-US" b="1" dirty="0" smtClean="0">
              <a:solidFill>
                <a:srgbClr val="004442"/>
              </a:solidFill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endParaRPr lang="en-US" altLang="en-US" b="1" dirty="0">
              <a:solidFill>
                <a:srgbClr val="004442"/>
              </a:solidFill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endParaRPr lang="en-US" altLang="en-US" b="1" dirty="0" smtClean="0">
              <a:solidFill>
                <a:srgbClr val="004442"/>
              </a:solidFill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ct val="50000"/>
              </a:spcAft>
              <a:buNone/>
            </a:pPr>
            <a:r>
              <a:rPr lang="en-US" altLang="en-US" b="1" dirty="0" smtClean="0">
                <a:solidFill>
                  <a:srgbClr val="004442"/>
                </a:solidFill>
                <a:cs typeface="Times New Roman" pitchFamily="18" charset="0"/>
              </a:rPr>
              <a:t>Learning Outcomes experienced:</a:t>
            </a:r>
          </a:p>
          <a:p>
            <a:pPr>
              <a:spcBef>
                <a:spcPct val="75000"/>
              </a:spcBef>
              <a:spcAft>
                <a:spcPct val="25000"/>
              </a:spcAft>
              <a:buFontTx/>
              <a:buNone/>
            </a:pPr>
            <a:endParaRPr lang="en-US" altLang="en-US" dirty="0">
              <a:cs typeface="Times New Roman" pitchFamily="18" charset="0"/>
            </a:endParaRPr>
          </a:p>
        </p:txBody>
      </p:sp>
      <p:pic>
        <p:nvPicPr>
          <p:cNvPr id="78" name="Picture 77"/>
          <p:cNvPicPr/>
          <p:nvPr/>
        </p:nvPicPr>
        <p:blipFill rotWithShape="1">
          <a:blip r:embed="rId3"/>
          <a:srcRect l="2564" t="31927" r="44711" b="9921"/>
          <a:stretch/>
        </p:blipFill>
        <p:spPr bwMode="auto">
          <a:xfrm>
            <a:off x="13944600" y="10059988"/>
            <a:ext cx="11582400" cy="188960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9" name="Content Placeholder 78"/>
          <p:cNvPicPr>
            <a:picLocks noGrp="1"/>
          </p:cNvPicPr>
          <p:nvPr>
            <p:ph sz="quarter" idx="3"/>
          </p:nvPr>
        </p:nvPicPr>
        <p:blipFill rotWithShape="1">
          <a:blip r:embed="rId4"/>
          <a:srcRect l="4327" t="34207" r="6249" b="7355"/>
          <a:stretch/>
        </p:blipFill>
        <p:spPr bwMode="auto">
          <a:xfrm>
            <a:off x="26424731" y="11277600"/>
            <a:ext cx="11542712" cy="1577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ical_poster_with_graphics">
  <a:themeElements>
    <a:clrScheme name="medical poster with graphics_post design_082605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 with graphics_post design_082605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altLang="en-US" sz="9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edical poster with graphics_post design_082605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_post design_082605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_post design_082605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Medical_poster_with_graphics</Template>
  <TotalTime>32</TotalTime>
  <Words>284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Medical_poster_with_graphics</vt:lpstr>
      <vt:lpstr>Proposal for Free Mobile Health Service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for Medical Health Service</dc:title>
  <dc:creator>Patricia_Ann</dc:creator>
  <cp:lastModifiedBy>Kamande</cp:lastModifiedBy>
  <cp:revision>4</cp:revision>
  <cp:lastPrinted>2004-07-01T22:30:03Z</cp:lastPrinted>
  <dcterms:created xsi:type="dcterms:W3CDTF">2020-04-25T18:26:49Z</dcterms:created>
  <dcterms:modified xsi:type="dcterms:W3CDTF">2020-04-25T21:05:14Z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</Properties>
</file>